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7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82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3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2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5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6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61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90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6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3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8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15C3-C501-486A-BC0A-0DED9145828C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7BFD-BA2A-4B64-BB67-612CAAF41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46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0996" y="2350547"/>
            <a:ext cx="8934216" cy="37666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731296" y="3680792"/>
            <a:ext cx="4188083" cy="2214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3793" y="3685192"/>
            <a:ext cx="4365919" cy="22096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3D9A2FA-A6A5-0D7F-6396-2BCF12DD001A}"/>
              </a:ext>
            </a:extLst>
          </p:cNvPr>
          <p:cNvSpPr/>
          <p:nvPr/>
        </p:nvSpPr>
        <p:spPr>
          <a:xfrm>
            <a:off x="0" y="745176"/>
            <a:ext cx="9144000" cy="1011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D9A2FA-A6A5-0D7F-6396-2BCF12DD001A}"/>
              </a:ext>
            </a:extLst>
          </p:cNvPr>
          <p:cNvSpPr/>
          <p:nvPr/>
        </p:nvSpPr>
        <p:spPr>
          <a:xfrm>
            <a:off x="0" y="0"/>
            <a:ext cx="9144000" cy="5280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「部活動大阪モデル」について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7774" y="79350"/>
            <a:ext cx="186743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保護者の皆さま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799D1B1-4B04-EED0-CDAC-71AAD298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80" y="2657386"/>
            <a:ext cx="1587403" cy="1587403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517825" y="2173061"/>
            <a:ext cx="3617266" cy="215444"/>
          </a:xfrm>
          <a:prstGeom prst="rect">
            <a:avLst/>
          </a:prstGeom>
          <a:solidFill>
            <a:schemeClr val="bg1"/>
          </a:solidFill>
          <a:ln w="12700">
            <a:noFill/>
            <a:prstDash val="sysDash"/>
          </a:ln>
        </p:spPr>
        <p:txBody>
          <a:bodyPr vert="horz" wrap="square" lIns="36000" tIns="0" rIns="36000" bIns="0" anchor="ctr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○　本校とペアリング校で部活動を合同で実施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47781" y="6176036"/>
            <a:ext cx="8996219" cy="600164"/>
          </a:xfrm>
          <a:prstGeom prst="rect">
            <a:avLst/>
          </a:prstGeom>
          <a:solidFill>
            <a:schemeClr val="bg1"/>
          </a:solidFill>
          <a:ln w="12700">
            <a:noFill/>
            <a:prstDash val="sysDash"/>
          </a:ln>
        </p:spPr>
        <p:txBody>
          <a:bodyPr vert="horz" wrap="square" lIns="36000" tIns="0" rIns="36000" bIns="0" anchor="ctr" anchorCtr="0">
            <a:spAutoFit/>
          </a:bodyPr>
          <a:lstStyle/>
          <a:p>
            <a:pPr lvl="0">
              <a:defRPr/>
            </a:pPr>
            <a:r>
              <a:rPr kumimoji="0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3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ペアリングの相手校は、学校間の移動時間が自転車で</a:t>
            </a:r>
            <a:r>
              <a:rPr lang="en-US" altLang="ja-JP" sz="13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3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分以内とし近い学校を優先して決定しています。</a:t>
            </a:r>
            <a:endParaRPr lang="en-US" altLang="ja-JP" sz="13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　部員が多い部活については、合同で行うことで人数的に活動が困難となることから、ペアリングの対象外とします。</a:t>
            </a:r>
            <a:endParaRPr lang="en-US" altLang="ja-JP" sz="13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3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ペア校との合同実施が不可能な場合、他校の同種目の部活動とのペアリングを実施することがあります。</a:t>
            </a:r>
            <a:endParaRPr lang="en-US" altLang="ja-JP" sz="13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914109" y="3698234"/>
            <a:ext cx="2028916" cy="21544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vert="horz" wrap="square" lIns="36000" tIns="0" rIns="36000" bIns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校の顧問は付添いなし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88672" y="2009810"/>
            <a:ext cx="387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休日</a:t>
            </a:r>
            <a:r>
              <a:rPr kumimoji="1"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及び</a:t>
            </a:r>
            <a:r>
              <a:rPr kumimoji="1" lang="ja-JP" altLang="en-US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長期休業中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の活動のみ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23330" y="849884"/>
            <a:ext cx="87874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○　生徒</a:t>
            </a:r>
            <a:r>
              <a:rPr lang="ja-JP" altLang="ja-JP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の多様な「学びの場」を確保すること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○　</a:t>
            </a:r>
            <a:r>
              <a:rPr lang="ja-JP" altLang="ja-JP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練習機会や公式大会等への参加機会を確保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すること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9214" y="552124"/>
            <a:ext cx="8653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目的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3D9A2FA-A6A5-0D7F-6396-2BCF12DD001A}"/>
              </a:ext>
            </a:extLst>
          </p:cNvPr>
          <p:cNvSpPr/>
          <p:nvPr/>
        </p:nvSpPr>
        <p:spPr>
          <a:xfrm>
            <a:off x="0" y="2005258"/>
            <a:ext cx="9144000" cy="4111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7851" y="1812295"/>
            <a:ext cx="1751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活動イメージ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1883" y="2486107"/>
            <a:ext cx="16967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本校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で活動の場合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171990" y="4031650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指導者</a:t>
            </a:r>
            <a:endParaRPr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38396" y="2511339"/>
            <a:ext cx="28570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ペアリング校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で活動の場合</a:t>
            </a: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1799D1B1-4B04-EED0-CDAC-71AAD298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668" y="2663616"/>
            <a:ext cx="1587403" cy="1587403"/>
          </a:xfrm>
          <a:prstGeom prst="rect">
            <a:avLst/>
          </a:prstGeom>
        </p:spPr>
      </p:pic>
      <p:sp>
        <p:nvSpPr>
          <p:cNvPr id="52" name="正方形/長方形 51"/>
          <p:cNvSpPr/>
          <p:nvPr/>
        </p:nvSpPr>
        <p:spPr>
          <a:xfrm>
            <a:off x="5666057" y="4019718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指導者</a:t>
            </a:r>
            <a:endParaRPr lang="ja-JP" altLang="en-US" sz="1200" dirty="0"/>
          </a:p>
        </p:txBody>
      </p:sp>
      <p:cxnSp>
        <p:nvCxnSpPr>
          <p:cNvPr id="71" name="直線コネクタ 70"/>
          <p:cNvCxnSpPr/>
          <p:nvPr/>
        </p:nvCxnSpPr>
        <p:spPr>
          <a:xfrm>
            <a:off x="4672591" y="2807619"/>
            <a:ext cx="0" cy="320481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4715925" y="4184610"/>
            <a:ext cx="2480312" cy="1710184"/>
            <a:chOff x="3977572" y="4209851"/>
            <a:chExt cx="2480312" cy="1710184"/>
          </a:xfrm>
        </p:grpSpPr>
        <p:sp>
          <p:nvSpPr>
            <p:cNvPr id="74" name="正方形/長方形 73"/>
            <p:cNvSpPr/>
            <p:nvPr/>
          </p:nvSpPr>
          <p:spPr>
            <a:xfrm>
              <a:off x="4725824" y="5684218"/>
              <a:ext cx="642344" cy="169277"/>
            </a:xfrm>
            <a:prstGeom prst="rect">
              <a:avLst/>
            </a:prstGeom>
            <a:noFill/>
            <a:ln w="12700">
              <a:noFill/>
              <a:prstDash val="sysDash"/>
            </a:ln>
          </p:spPr>
          <p:txBody>
            <a:bodyPr vert="horz" wrap="square" lIns="36000" tIns="0" rIns="36000" bIns="0" anchor="ctr" anchorCtr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100" b="1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もしくは</a:t>
              </a:r>
              <a:endParaRPr kumimoji="0" lang="ja-JP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3977572" y="4209851"/>
              <a:ext cx="2480312" cy="1710184"/>
              <a:chOff x="3977572" y="4209851"/>
              <a:chExt cx="2480312" cy="1710184"/>
            </a:xfrm>
          </p:grpSpPr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F566374E-63F8-41AF-259A-D6A52F36B5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1966" y="4209851"/>
                <a:ext cx="658032" cy="1175056"/>
              </a:xfrm>
              <a:prstGeom prst="rect">
                <a:avLst/>
              </a:prstGeom>
            </p:spPr>
          </p:pic>
          <p:sp>
            <p:nvSpPr>
              <p:cNvPr id="51" name="正方形/長方形 50"/>
              <p:cNvSpPr/>
              <p:nvPr/>
            </p:nvSpPr>
            <p:spPr>
              <a:xfrm>
                <a:off x="3977572" y="5273734"/>
                <a:ext cx="203314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ja-JP" altLang="en-US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ペアリング校</a:t>
                </a:r>
                <a:r>
                  <a:rPr kumimoji="1" lang="ja-JP" altLang="en-US" sz="1200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の教員</a:t>
                </a:r>
                <a:endParaRPr lang="ja-JP" altLang="en-US" dirty="0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5196000" y="5612258"/>
                <a:ext cx="12618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ja-JP" altLang="en-US" sz="1400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専門的指導者</a:t>
                </a:r>
                <a:endParaRPr lang="ja-JP" altLang="en-US" sz="1400" dirty="0"/>
              </a:p>
            </p:txBody>
          </p:sp>
          <p:pic>
            <p:nvPicPr>
              <p:cNvPr id="76" name="Picture 4" descr="学校安全フリーイラスト集（人物1）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579" r="19407"/>
              <a:stretch/>
            </p:blipFill>
            <p:spPr bwMode="auto">
              <a:xfrm>
                <a:off x="5334232" y="4268283"/>
                <a:ext cx="707731" cy="10885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" name="グループ化 1"/>
          <p:cNvGrpSpPr/>
          <p:nvPr/>
        </p:nvGrpSpPr>
        <p:grpSpPr>
          <a:xfrm>
            <a:off x="2701505" y="3993892"/>
            <a:ext cx="1608670" cy="869334"/>
            <a:chOff x="1710123" y="3943242"/>
            <a:chExt cx="1608670" cy="869334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710123" y="3943242"/>
              <a:ext cx="1608670" cy="869334"/>
              <a:chOff x="1326426" y="3967972"/>
              <a:chExt cx="1608670" cy="869334"/>
            </a:xfrm>
          </p:grpSpPr>
          <p:sp>
            <p:nvSpPr>
              <p:cNvPr id="33" name="楕円 32"/>
              <p:cNvSpPr/>
              <p:nvPr/>
            </p:nvSpPr>
            <p:spPr>
              <a:xfrm>
                <a:off x="1326426" y="4181298"/>
                <a:ext cx="1608670" cy="65600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1705003" y="3967972"/>
                <a:ext cx="8515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400" b="1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本校</a:t>
                </a:r>
                <a:r>
                  <a:rPr lang="ja-JP" altLang="en-US" sz="12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生徒</a:t>
                </a:r>
              </a:p>
            </p:txBody>
          </p:sp>
        </p:grpSp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85334" y="4276598"/>
              <a:ext cx="243042" cy="435957"/>
            </a:xfrm>
            <a:prstGeom prst="rect">
              <a:avLst/>
            </a:prstGeom>
          </p:spPr>
        </p:pic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43377" y="4267149"/>
              <a:ext cx="243042" cy="435957"/>
            </a:xfrm>
            <a:prstGeom prst="rect">
              <a:avLst/>
            </a:prstGeom>
          </p:spPr>
        </p:pic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87279" y="4286045"/>
              <a:ext cx="243042" cy="435957"/>
            </a:xfrm>
            <a:prstGeom prst="rect">
              <a:avLst/>
            </a:prstGeom>
          </p:spPr>
        </p:pic>
        <p:pic>
          <p:nvPicPr>
            <p:cNvPr id="79" name="図 7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46182" y="4276597"/>
              <a:ext cx="243042" cy="435957"/>
            </a:xfrm>
            <a:prstGeom prst="rect">
              <a:avLst/>
            </a:prstGeom>
          </p:spPr>
        </p:pic>
      </p:grpSp>
      <p:grpSp>
        <p:nvGrpSpPr>
          <p:cNvPr id="8" name="グループ化 7"/>
          <p:cNvGrpSpPr/>
          <p:nvPr/>
        </p:nvGrpSpPr>
        <p:grpSpPr>
          <a:xfrm>
            <a:off x="7259116" y="4896961"/>
            <a:ext cx="1608670" cy="869334"/>
            <a:chOff x="6858158" y="4900692"/>
            <a:chExt cx="1608670" cy="869334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6858158" y="4900692"/>
              <a:ext cx="1608670" cy="869334"/>
              <a:chOff x="1326426" y="3967972"/>
              <a:chExt cx="1608670" cy="869334"/>
            </a:xfrm>
          </p:grpSpPr>
          <p:sp>
            <p:nvSpPr>
              <p:cNvPr id="56" name="楕円 55"/>
              <p:cNvSpPr/>
              <p:nvPr/>
            </p:nvSpPr>
            <p:spPr>
              <a:xfrm>
                <a:off x="1326426" y="4181298"/>
                <a:ext cx="1608670" cy="65600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1705003" y="3967972"/>
                <a:ext cx="8515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400" b="1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本校</a:t>
                </a:r>
                <a:r>
                  <a:rPr lang="ja-JP" altLang="en-US" sz="12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生徒</a:t>
                </a:r>
              </a:p>
            </p:txBody>
          </p:sp>
        </p:grpSp>
        <p:pic>
          <p:nvPicPr>
            <p:cNvPr id="80" name="図 7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66761" y="5220234"/>
              <a:ext cx="243042" cy="435957"/>
            </a:xfrm>
            <a:prstGeom prst="rect">
              <a:avLst/>
            </a:prstGeom>
          </p:spPr>
        </p:pic>
        <p:pic>
          <p:nvPicPr>
            <p:cNvPr id="81" name="図 8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24804" y="5210785"/>
              <a:ext cx="243042" cy="435957"/>
            </a:xfrm>
            <a:prstGeom prst="rect">
              <a:avLst/>
            </a:prstGeom>
          </p:spPr>
        </p:pic>
        <p:pic>
          <p:nvPicPr>
            <p:cNvPr id="82" name="図 8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68706" y="5229681"/>
              <a:ext cx="243042" cy="435957"/>
            </a:xfrm>
            <a:prstGeom prst="rect">
              <a:avLst/>
            </a:prstGeom>
          </p:spPr>
        </p:pic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27609" y="5220233"/>
              <a:ext cx="243042" cy="435957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2705254" y="4890362"/>
            <a:ext cx="1700877" cy="861444"/>
            <a:chOff x="1713872" y="4839712"/>
            <a:chExt cx="1700877" cy="861444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1713872" y="4839712"/>
              <a:ext cx="1700877" cy="861444"/>
              <a:chOff x="1344351" y="4852337"/>
              <a:chExt cx="1700877" cy="861444"/>
            </a:xfrm>
          </p:grpSpPr>
          <p:sp>
            <p:nvSpPr>
              <p:cNvPr id="34" name="楕円 33"/>
              <p:cNvSpPr/>
              <p:nvPr/>
            </p:nvSpPr>
            <p:spPr>
              <a:xfrm>
                <a:off x="1344351" y="5057773"/>
                <a:ext cx="1608670" cy="65600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1475568" y="4852337"/>
                <a:ext cx="15696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400" b="1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ペアリング校</a:t>
                </a:r>
                <a:r>
                  <a:rPr lang="ja-JP" altLang="en-US" sz="12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生徒</a:t>
                </a:r>
              </a:p>
            </p:txBody>
          </p:sp>
        </p:grpSp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37232" y="5181460"/>
              <a:ext cx="243042" cy="435957"/>
            </a:xfrm>
            <a:prstGeom prst="rect">
              <a:avLst/>
            </a:prstGeom>
          </p:spPr>
        </p:pic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95275" y="5172011"/>
              <a:ext cx="243042" cy="435957"/>
            </a:xfrm>
            <a:prstGeom prst="rect">
              <a:avLst/>
            </a:prstGeom>
          </p:spPr>
        </p:pic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39177" y="5190907"/>
              <a:ext cx="243042" cy="435957"/>
            </a:xfrm>
            <a:prstGeom prst="rect">
              <a:avLst/>
            </a:prstGeom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98080" y="5181459"/>
              <a:ext cx="243042" cy="435957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5042" y="5172010"/>
              <a:ext cx="243042" cy="435957"/>
            </a:xfrm>
            <a:prstGeom prst="rect">
              <a:avLst/>
            </a:prstGeom>
          </p:spPr>
        </p:pic>
      </p:grpSp>
      <p:grpSp>
        <p:nvGrpSpPr>
          <p:cNvPr id="7" name="グループ化 6"/>
          <p:cNvGrpSpPr/>
          <p:nvPr/>
        </p:nvGrpSpPr>
        <p:grpSpPr>
          <a:xfrm>
            <a:off x="7186844" y="4058010"/>
            <a:ext cx="1700877" cy="861444"/>
            <a:chOff x="6901352" y="4048009"/>
            <a:chExt cx="1700877" cy="861444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6901352" y="4048009"/>
              <a:ext cx="1700877" cy="861444"/>
              <a:chOff x="1344351" y="4852337"/>
              <a:chExt cx="1700877" cy="861444"/>
            </a:xfrm>
          </p:grpSpPr>
          <p:sp>
            <p:nvSpPr>
              <p:cNvPr id="63" name="楕円 62"/>
              <p:cNvSpPr/>
              <p:nvPr/>
            </p:nvSpPr>
            <p:spPr>
              <a:xfrm>
                <a:off x="1344351" y="5057773"/>
                <a:ext cx="1608670" cy="65600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475568" y="4852337"/>
                <a:ext cx="15696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400" b="1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ペアリング校</a:t>
                </a:r>
                <a:r>
                  <a:rPr lang="ja-JP" altLang="en-US" sz="12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生徒</a:t>
                </a:r>
              </a:p>
            </p:txBody>
          </p:sp>
        </p:grpSp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10102" y="4381266"/>
              <a:ext cx="243042" cy="435957"/>
            </a:xfrm>
            <a:prstGeom prst="rect">
              <a:avLst/>
            </a:prstGeom>
          </p:spPr>
        </p:pic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68145" y="4371817"/>
              <a:ext cx="243042" cy="435957"/>
            </a:xfrm>
            <a:prstGeom prst="rect">
              <a:avLst/>
            </a:prstGeom>
          </p:spPr>
        </p:pic>
        <p:pic>
          <p:nvPicPr>
            <p:cNvPr id="91" name="図 9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12047" y="4390713"/>
              <a:ext cx="243042" cy="435957"/>
            </a:xfrm>
            <a:prstGeom prst="rect">
              <a:avLst/>
            </a:prstGeom>
          </p:spPr>
        </p:pic>
        <p:pic>
          <p:nvPicPr>
            <p:cNvPr id="92" name="図 9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70950" y="4381265"/>
              <a:ext cx="243042" cy="435957"/>
            </a:xfrm>
            <a:prstGeom prst="rect">
              <a:avLst/>
            </a:prstGeom>
          </p:spPr>
        </p:pic>
        <p:pic>
          <p:nvPicPr>
            <p:cNvPr id="93" name="図 9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87912" y="4371816"/>
              <a:ext cx="243042" cy="435957"/>
            </a:xfrm>
            <a:prstGeom prst="rect">
              <a:avLst/>
            </a:prstGeom>
          </p:spPr>
        </p:pic>
      </p:grpSp>
      <p:grpSp>
        <p:nvGrpSpPr>
          <p:cNvPr id="13" name="グループ化 12"/>
          <p:cNvGrpSpPr/>
          <p:nvPr/>
        </p:nvGrpSpPr>
        <p:grpSpPr>
          <a:xfrm>
            <a:off x="474643" y="4235687"/>
            <a:ext cx="2116214" cy="1578460"/>
            <a:chOff x="192707" y="4238205"/>
            <a:chExt cx="2116214" cy="1578460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1BF93CF5-06E0-2D93-20A3-9A7330516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250" b="95500" l="9375" r="89509">
                          <a14:foregroundMark x1="48214" y1="4250" x2="48214" y2="4250"/>
                          <a14:foregroundMark x1="35938" y1="92125" x2="35938" y2="92125"/>
                          <a14:foregroundMark x1="31696" y1="94875" x2="31696" y2="94875"/>
                          <a14:foregroundMark x1="71652" y1="95500" x2="71652" y2="95500"/>
                          <a14:foregroundMark x1="49777" y1="7125" x2="49777" y2="7125"/>
                          <a14:foregroundMark x1="52679" y1="5500" x2="52679" y2="55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34974" y="4238205"/>
              <a:ext cx="611790" cy="1092481"/>
            </a:xfrm>
            <a:prstGeom prst="rect">
              <a:avLst/>
            </a:prstGeom>
          </p:spPr>
        </p:pic>
        <p:sp>
          <p:nvSpPr>
            <p:cNvPr id="35" name="正方形/長方形 34"/>
            <p:cNvSpPr/>
            <p:nvPr/>
          </p:nvSpPr>
          <p:spPr>
            <a:xfrm>
              <a:off x="192707" y="5187148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ja-JP" altLang="en-US" u="sng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本校</a:t>
              </a:r>
              <a:r>
                <a:rPr kumimoji="1" lang="ja-JP" altLang="en-US" sz="1200" u="sng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の教員</a:t>
              </a:r>
              <a:endParaRPr lang="ja-JP" altLang="en-US" dirty="0"/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550896" y="5508888"/>
              <a:ext cx="1758025" cy="307777"/>
              <a:chOff x="80996" y="5508888"/>
              <a:chExt cx="1758025" cy="307777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80996" y="5581772"/>
                <a:ext cx="642344" cy="169277"/>
              </a:xfrm>
              <a:prstGeom prst="rect">
                <a:avLst/>
              </a:prstGeom>
              <a:noFill/>
              <a:ln w="12700">
                <a:noFill/>
                <a:prstDash val="sysDash"/>
              </a:ln>
            </p:spPr>
            <p:txBody>
              <a:bodyPr vert="horz" wrap="square" lIns="36000" tIns="0" rIns="36000" bIns="0" anchor="ctr" anchorCtr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100" b="1" dirty="0">
                    <a:latin typeface="Meiryo UI" panose="020B0604030504040204" pitchFamily="34" charset="-128"/>
                    <a:ea typeface="Meiryo UI" panose="020B0604030504040204" pitchFamily="34" charset="-128"/>
                  </a:rPr>
                  <a:t>もしくは</a:t>
                </a:r>
                <a:endParaRPr kumimoji="0" lang="ja-JP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577137" y="5508888"/>
                <a:ext cx="12618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ja-JP" altLang="en-US" sz="1400" u="sng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専門的指導者</a:t>
                </a:r>
                <a:endParaRPr lang="ja-JP" altLang="en-US" sz="1400" dirty="0"/>
              </a:p>
            </p:txBody>
          </p:sp>
        </p:grpSp>
        <p:pic>
          <p:nvPicPr>
            <p:cNvPr id="94" name="Picture 4" descr="学校安全フリーイラスト集（人物1）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79" r="19407"/>
            <a:stretch/>
          </p:blipFill>
          <p:spPr bwMode="auto">
            <a:xfrm>
              <a:off x="1268937" y="4244734"/>
              <a:ext cx="707731" cy="1088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左右矢印 17"/>
          <p:cNvSpPr/>
          <p:nvPr/>
        </p:nvSpPr>
        <p:spPr>
          <a:xfrm>
            <a:off x="2563729" y="3150669"/>
            <a:ext cx="2897435" cy="5345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必要な個人情報を共有</a:t>
            </a:r>
          </a:p>
        </p:txBody>
      </p:sp>
    </p:spTree>
    <p:extLst>
      <p:ext uri="{BB962C8B-B14F-4D97-AF65-F5344CB8AC3E}">
        <p14:creationId xmlns:p14="http://schemas.microsoft.com/office/powerpoint/2010/main" val="342307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190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大中　真太郎</dc:creator>
  <cp:lastModifiedBy>中田　将人</cp:lastModifiedBy>
  <cp:revision>14</cp:revision>
  <cp:lastPrinted>2023-01-30T07:31:23Z</cp:lastPrinted>
  <dcterms:created xsi:type="dcterms:W3CDTF">2023-01-27T08:55:19Z</dcterms:created>
  <dcterms:modified xsi:type="dcterms:W3CDTF">2024-07-30T11:54:30Z</dcterms:modified>
</cp:coreProperties>
</file>