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97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15C3-C501-486A-BC0A-0DED9145828C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7BFD-BA2A-4B64-BB67-612CAAF411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70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15C3-C501-486A-BC0A-0DED9145828C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7BFD-BA2A-4B64-BB67-612CAAF411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4822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15C3-C501-486A-BC0A-0DED9145828C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7BFD-BA2A-4B64-BB67-612CAAF411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37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15C3-C501-486A-BC0A-0DED9145828C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7BFD-BA2A-4B64-BB67-612CAAF411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0252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15C3-C501-486A-BC0A-0DED9145828C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7BFD-BA2A-4B64-BB67-612CAAF411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0251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15C3-C501-486A-BC0A-0DED9145828C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7BFD-BA2A-4B64-BB67-612CAAF411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7460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15C3-C501-486A-BC0A-0DED9145828C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7BFD-BA2A-4B64-BB67-612CAAF411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56102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15C3-C501-486A-BC0A-0DED9145828C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7BFD-BA2A-4B64-BB67-612CAAF411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19022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15C3-C501-486A-BC0A-0DED9145828C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7BFD-BA2A-4B64-BB67-612CAAF411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72645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15C3-C501-486A-BC0A-0DED9145828C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7BFD-BA2A-4B64-BB67-612CAAF411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132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415C3-C501-486A-BC0A-0DED9145828C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77BFD-BA2A-4B64-BB67-612CAAF411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7817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415C3-C501-486A-BC0A-0DED9145828C}" type="datetimeFigureOut">
              <a:rPr kumimoji="1" lang="ja-JP" altLang="en-US" smtClean="0"/>
              <a:t>2024/7/30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77BFD-BA2A-4B64-BB67-612CAAF4113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86460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80996" y="2350547"/>
            <a:ext cx="8934216" cy="3766697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en-US" altLang="ja-JP" sz="1400" dirty="0">
              <a:solidFill>
                <a:schemeClr val="tx1"/>
              </a:solidFill>
            </a:endParaRPr>
          </a:p>
        </p:txBody>
      </p:sp>
      <p:sp>
        <p:nvSpPr>
          <p:cNvPr id="96" name="正方形/長方形 95"/>
          <p:cNvSpPr/>
          <p:nvPr/>
        </p:nvSpPr>
        <p:spPr>
          <a:xfrm>
            <a:off x="4731296" y="3680792"/>
            <a:ext cx="4188083" cy="221400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243793" y="3685192"/>
            <a:ext cx="4365919" cy="22096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93D9A2FA-A6A5-0D7F-6396-2BCF12DD001A}"/>
              </a:ext>
            </a:extLst>
          </p:cNvPr>
          <p:cNvSpPr/>
          <p:nvPr/>
        </p:nvSpPr>
        <p:spPr>
          <a:xfrm>
            <a:off x="0" y="745176"/>
            <a:ext cx="9144000" cy="10119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3D9A2FA-A6A5-0D7F-6396-2BCF12DD001A}"/>
              </a:ext>
            </a:extLst>
          </p:cNvPr>
          <p:cNvSpPr/>
          <p:nvPr/>
        </p:nvSpPr>
        <p:spPr>
          <a:xfrm>
            <a:off x="0" y="0"/>
            <a:ext cx="9144000" cy="5280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「部活動大阪モデル」について　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147774" y="79350"/>
            <a:ext cx="1867438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保護者の皆さま</a:t>
            </a: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1799D1B1-4B04-EED0-CDAC-71AAD298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9680" y="2657386"/>
            <a:ext cx="1587403" cy="1587403"/>
          </a:xfrm>
          <a:prstGeom prst="rect">
            <a:avLst/>
          </a:prstGeom>
        </p:spPr>
      </p:pic>
      <p:sp>
        <p:nvSpPr>
          <p:cNvPr id="16" name="正方形/長方形 15"/>
          <p:cNvSpPr/>
          <p:nvPr/>
        </p:nvSpPr>
        <p:spPr>
          <a:xfrm>
            <a:off x="517825" y="2173061"/>
            <a:ext cx="3617266" cy="215444"/>
          </a:xfrm>
          <a:prstGeom prst="rect">
            <a:avLst/>
          </a:prstGeom>
          <a:solidFill>
            <a:schemeClr val="bg1"/>
          </a:solidFill>
          <a:ln w="12700">
            <a:noFill/>
            <a:prstDash val="sysDash"/>
          </a:ln>
        </p:spPr>
        <p:txBody>
          <a:bodyPr vert="horz" wrap="square" lIns="36000" tIns="0" rIns="36000" bIns="0" anchor="ctr" anchorCtr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  <a:cs typeface="+mn-cs"/>
              </a:rPr>
              <a:t>○　本校とペアリング校で部活動を合同で実施</a:t>
            </a:r>
          </a:p>
        </p:txBody>
      </p:sp>
      <p:sp>
        <p:nvSpPr>
          <p:cNvPr id="20" name="正方形/長方形 19"/>
          <p:cNvSpPr/>
          <p:nvPr/>
        </p:nvSpPr>
        <p:spPr>
          <a:xfrm>
            <a:off x="147781" y="6176036"/>
            <a:ext cx="8996219" cy="600164"/>
          </a:xfrm>
          <a:prstGeom prst="rect">
            <a:avLst/>
          </a:prstGeom>
          <a:solidFill>
            <a:schemeClr val="bg1"/>
          </a:solidFill>
          <a:ln w="12700">
            <a:noFill/>
            <a:prstDash val="sysDash"/>
          </a:ln>
        </p:spPr>
        <p:txBody>
          <a:bodyPr vert="horz" wrap="square" lIns="36000" tIns="0" rIns="36000" bIns="0" anchor="ctr" anchorCtr="0">
            <a:spAutoFit/>
          </a:bodyPr>
          <a:lstStyle/>
          <a:p>
            <a:pPr lvl="0">
              <a:defRPr/>
            </a:pPr>
            <a:r>
              <a:rPr kumimoji="0" lang="ja-JP" altLang="en-US" sz="13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</a:t>
            </a:r>
            <a:r>
              <a:rPr lang="ja-JP" altLang="en-US" sz="13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ペアリングの相手校は、学校間の移動時間が自転車で</a:t>
            </a:r>
            <a:r>
              <a:rPr lang="en-US" altLang="ja-JP" sz="13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15</a:t>
            </a:r>
            <a:r>
              <a:rPr lang="ja-JP" altLang="en-US" sz="13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分以内とし近い学校を優先して決定しています。</a:t>
            </a:r>
            <a:endParaRPr lang="en-US" altLang="ja-JP" sz="13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defRPr/>
            </a:pPr>
            <a:r>
              <a:rPr lang="ja-JP" altLang="en-US" sz="13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　部員が多い部活については、合同で行うことで人数的に活動が困難となることから、ペアリングの対象外とします。</a:t>
            </a:r>
            <a:endParaRPr lang="en-US" altLang="ja-JP" sz="13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defRPr/>
            </a:pPr>
            <a:r>
              <a:rPr lang="ja-JP" altLang="en-US" sz="13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◆</a:t>
            </a:r>
            <a:r>
              <a:rPr lang="ja-JP" altLang="en-US" sz="1300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ペア校との合同実施が不可能な場合、他校の同種目の部活動とのペアリングを実施することがあります。</a:t>
            </a:r>
            <a:endParaRPr lang="en-US" altLang="ja-JP" sz="1300" dirty="0">
              <a:solidFill>
                <a:srgbClr val="FF000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6914109" y="3698234"/>
            <a:ext cx="2028916" cy="215444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vert="horz" wrap="square" lIns="36000" tIns="0" rIns="36000" bIns="0" anchor="ctr" anchorCtr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400" b="1" dirty="0">
                <a:solidFill>
                  <a:srgbClr val="FF000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本</a:t>
            </a:r>
            <a:r>
              <a:rPr kumimoji="0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校の顧問は付添いなし</a:t>
            </a: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3888672" y="2009810"/>
            <a:ext cx="38765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休日</a:t>
            </a:r>
            <a:r>
              <a:rPr kumimoji="1" lang="ja-JP" altLang="en-US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及び</a:t>
            </a:r>
            <a:r>
              <a:rPr kumimoji="1" lang="ja-JP" altLang="en-US" b="1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長期休業中</a:t>
            </a:r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の活動のみ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423330" y="849884"/>
            <a:ext cx="87874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○　生徒</a:t>
            </a:r>
            <a:r>
              <a:rPr lang="ja-JP" altLang="ja-JP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の多様な「学びの場」を確保すること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○　</a:t>
            </a:r>
            <a:r>
              <a:rPr lang="ja-JP" altLang="ja-JP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練習機会や公式大会等への参加機会を確保</a:t>
            </a:r>
            <a:r>
              <a:rPr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  <a:cs typeface="Times New Roman" panose="02020603050405020304" pitchFamily="18" charset="0"/>
              </a:rPr>
              <a:t>すること</a:t>
            </a:r>
            <a:endParaRPr lang="en-US" altLang="ja-JP" dirty="0"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39214" y="552124"/>
            <a:ext cx="8653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目的</a:t>
            </a: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93D9A2FA-A6A5-0D7F-6396-2BCF12DD001A}"/>
              </a:ext>
            </a:extLst>
          </p:cNvPr>
          <p:cNvSpPr/>
          <p:nvPr/>
        </p:nvSpPr>
        <p:spPr>
          <a:xfrm>
            <a:off x="0" y="2005258"/>
            <a:ext cx="9144000" cy="41119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77851" y="1812295"/>
            <a:ext cx="175104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活動イメージ</a:t>
            </a: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571883" y="2486107"/>
            <a:ext cx="169675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本校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で活動の場合</a:t>
            </a:r>
          </a:p>
        </p:txBody>
      </p:sp>
      <p:sp>
        <p:nvSpPr>
          <p:cNvPr id="36" name="正方形/長方形 35"/>
          <p:cNvSpPr/>
          <p:nvPr/>
        </p:nvSpPr>
        <p:spPr>
          <a:xfrm>
            <a:off x="1171990" y="4031650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指導者</a:t>
            </a:r>
            <a:endParaRPr lang="ja-JP" altLang="en-US" sz="1200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938396" y="2511339"/>
            <a:ext cx="285703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u="sng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ペアリング校</a:t>
            </a:r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で活動の場合</a:t>
            </a:r>
          </a:p>
        </p:txBody>
      </p:sp>
      <p:pic>
        <p:nvPicPr>
          <p:cNvPr id="49" name="図 48">
            <a:extLst>
              <a:ext uri="{FF2B5EF4-FFF2-40B4-BE49-F238E27FC236}">
                <a16:creationId xmlns:a16="http://schemas.microsoft.com/office/drawing/2014/main" id="{1799D1B1-4B04-EED0-CDAC-71AAD298C6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4668" y="2663616"/>
            <a:ext cx="1587403" cy="1587403"/>
          </a:xfrm>
          <a:prstGeom prst="rect">
            <a:avLst/>
          </a:prstGeom>
        </p:spPr>
      </p:pic>
      <p:sp>
        <p:nvSpPr>
          <p:cNvPr id="52" name="正方形/長方形 51"/>
          <p:cNvSpPr/>
          <p:nvPr/>
        </p:nvSpPr>
        <p:spPr>
          <a:xfrm>
            <a:off x="5666057" y="4019718"/>
            <a:ext cx="646331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1" lang="ja-JP" altLang="en-US" sz="12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指導者</a:t>
            </a:r>
            <a:endParaRPr lang="ja-JP" altLang="en-US" sz="1200" dirty="0"/>
          </a:p>
        </p:txBody>
      </p:sp>
      <p:cxnSp>
        <p:nvCxnSpPr>
          <p:cNvPr id="71" name="直線コネクタ 70"/>
          <p:cNvCxnSpPr/>
          <p:nvPr/>
        </p:nvCxnSpPr>
        <p:spPr>
          <a:xfrm>
            <a:off x="4672591" y="2807619"/>
            <a:ext cx="0" cy="3204810"/>
          </a:xfrm>
          <a:prstGeom prst="line">
            <a:avLst/>
          </a:prstGeom>
          <a:ln w="12700"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" name="グループ化 11"/>
          <p:cNvGrpSpPr/>
          <p:nvPr/>
        </p:nvGrpSpPr>
        <p:grpSpPr>
          <a:xfrm>
            <a:off x="4715925" y="4184610"/>
            <a:ext cx="2480312" cy="1710184"/>
            <a:chOff x="3977572" y="4209851"/>
            <a:chExt cx="2480312" cy="1710184"/>
          </a:xfrm>
        </p:grpSpPr>
        <p:sp>
          <p:nvSpPr>
            <p:cNvPr id="74" name="正方形/長方形 73"/>
            <p:cNvSpPr/>
            <p:nvPr/>
          </p:nvSpPr>
          <p:spPr>
            <a:xfrm>
              <a:off x="4725824" y="5684218"/>
              <a:ext cx="642344" cy="169277"/>
            </a:xfrm>
            <a:prstGeom prst="rect">
              <a:avLst/>
            </a:prstGeom>
            <a:noFill/>
            <a:ln w="12700">
              <a:noFill/>
              <a:prstDash val="sysDash"/>
            </a:ln>
          </p:spPr>
          <p:txBody>
            <a:bodyPr vert="horz" wrap="square" lIns="36000" tIns="0" rIns="36000" bIns="0" anchor="ctr" anchorCtr="0">
              <a:sp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100" b="1" dirty="0">
                  <a:latin typeface="Meiryo UI" panose="020B0604030504040204" pitchFamily="34" charset="-128"/>
                  <a:ea typeface="Meiryo UI" panose="020B0604030504040204" pitchFamily="34" charset="-128"/>
                </a:rPr>
                <a:t>もしくは</a:t>
              </a:r>
              <a:endParaRPr kumimoji="0" lang="ja-JP" altLang="en-US" sz="11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eiryo UI" panose="020B0604030504040204" pitchFamily="34" charset="-128"/>
                <a:ea typeface="Meiryo UI" panose="020B0604030504040204" pitchFamily="34" charset="-128"/>
              </a:endParaRPr>
            </a:p>
          </p:txBody>
        </p:sp>
        <p:grpSp>
          <p:nvGrpSpPr>
            <p:cNvPr id="11" name="グループ化 10"/>
            <p:cNvGrpSpPr/>
            <p:nvPr/>
          </p:nvGrpSpPr>
          <p:grpSpPr>
            <a:xfrm>
              <a:off x="3977572" y="4209851"/>
              <a:ext cx="2480312" cy="1710184"/>
              <a:chOff x="3977572" y="4209851"/>
              <a:chExt cx="2480312" cy="1710184"/>
            </a:xfrm>
          </p:grpSpPr>
          <p:pic>
            <p:nvPicPr>
              <p:cNvPr id="72" name="図 71">
                <a:extLst>
                  <a:ext uri="{FF2B5EF4-FFF2-40B4-BE49-F238E27FC236}">
                    <a16:creationId xmlns:a16="http://schemas.microsoft.com/office/drawing/2014/main" id="{F566374E-63F8-41AF-259A-D6A52F36B52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4331966" y="4209851"/>
                <a:ext cx="658032" cy="1175056"/>
              </a:xfrm>
              <a:prstGeom prst="rect">
                <a:avLst/>
              </a:prstGeom>
            </p:spPr>
          </p:pic>
          <p:sp>
            <p:nvSpPr>
              <p:cNvPr id="51" name="正方形/長方形 50"/>
              <p:cNvSpPr/>
              <p:nvPr/>
            </p:nvSpPr>
            <p:spPr>
              <a:xfrm>
                <a:off x="3977572" y="5273734"/>
                <a:ext cx="2033147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kumimoji="1" lang="ja-JP" altLang="en-US" u="sng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ペアリング校</a:t>
                </a:r>
                <a:r>
                  <a:rPr kumimoji="1" lang="ja-JP" altLang="en-US" sz="1200" u="sng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の教員</a:t>
                </a:r>
                <a:endParaRPr lang="ja-JP" altLang="en-US" dirty="0"/>
              </a:p>
            </p:txBody>
          </p:sp>
          <p:sp>
            <p:nvSpPr>
              <p:cNvPr id="75" name="正方形/長方形 74"/>
              <p:cNvSpPr/>
              <p:nvPr/>
            </p:nvSpPr>
            <p:spPr>
              <a:xfrm>
                <a:off x="5196000" y="5612258"/>
                <a:ext cx="126188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1400" u="sng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専門的指導者</a:t>
                </a:r>
                <a:endParaRPr lang="ja-JP" altLang="en-US" sz="1400" dirty="0"/>
              </a:p>
            </p:txBody>
          </p:sp>
          <p:pic>
            <p:nvPicPr>
              <p:cNvPr id="76" name="Picture 4" descr="学校安全フリーイラスト集（人物1）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5579" r="19407"/>
              <a:stretch/>
            </p:blipFill>
            <p:spPr bwMode="auto">
              <a:xfrm>
                <a:off x="5334232" y="4268283"/>
                <a:ext cx="707731" cy="1088586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</p:grpSp>
      <p:grpSp>
        <p:nvGrpSpPr>
          <p:cNvPr id="2" name="グループ化 1"/>
          <p:cNvGrpSpPr/>
          <p:nvPr/>
        </p:nvGrpSpPr>
        <p:grpSpPr>
          <a:xfrm>
            <a:off x="2701505" y="3993892"/>
            <a:ext cx="1608670" cy="869334"/>
            <a:chOff x="1710123" y="3943242"/>
            <a:chExt cx="1608670" cy="869334"/>
          </a:xfrm>
        </p:grpSpPr>
        <p:grpSp>
          <p:nvGrpSpPr>
            <p:cNvPr id="53" name="グループ化 52"/>
            <p:cNvGrpSpPr/>
            <p:nvPr/>
          </p:nvGrpSpPr>
          <p:grpSpPr>
            <a:xfrm>
              <a:off x="1710123" y="3943242"/>
              <a:ext cx="1608670" cy="869334"/>
              <a:chOff x="1326426" y="3967972"/>
              <a:chExt cx="1608670" cy="869334"/>
            </a:xfrm>
          </p:grpSpPr>
          <p:sp>
            <p:nvSpPr>
              <p:cNvPr id="33" name="楕円 32"/>
              <p:cNvSpPr/>
              <p:nvPr/>
            </p:nvSpPr>
            <p:spPr>
              <a:xfrm>
                <a:off x="1326426" y="4181298"/>
                <a:ext cx="1608670" cy="65600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7" name="正方形/長方形 36"/>
              <p:cNvSpPr/>
              <p:nvPr/>
            </p:nvSpPr>
            <p:spPr>
              <a:xfrm>
                <a:off x="1705003" y="3967972"/>
                <a:ext cx="8515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400" b="1" u="sng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本校</a:t>
                </a:r>
                <a:r>
                  <a:rPr lang="ja-JP" altLang="en-US" sz="12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生徒</a:t>
                </a:r>
              </a:p>
            </p:txBody>
          </p:sp>
        </p:grpSp>
        <p:pic>
          <p:nvPicPr>
            <p:cNvPr id="70" name="図 6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85334" y="4276598"/>
              <a:ext cx="243042" cy="435957"/>
            </a:xfrm>
            <a:prstGeom prst="rect">
              <a:avLst/>
            </a:prstGeom>
          </p:spPr>
        </p:pic>
        <p:pic>
          <p:nvPicPr>
            <p:cNvPr id="77" name="図 7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243377" y="4267149"/>
              <a:ext cx="243042" cy="435957"/>
            </a:xfrm>
            <a:prstGeom prst="rect">
              <a:avLst/>
            </a:prstGeom>
          </p:spPr>
        </p:pic>
        <p:pic>
          <p:nvPicPr>
            <p:cNvPr id="78" name="図 7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87279" y="4286045"/>
              <a:ext cx="243042" cy="435957"/>
            </a:xfrm>
            <a:prstGeom prst="rect">
              <a:avLst/>
            </a:prstGeom>
          </p:spPr>
        </p:pic>
        <p:pic>
          <p:nvPicPr>
            <p:cNvPr id="79" name="図 7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746182" y="4276597"/>
              <a:ext cx="243042" cy="435957"/>
            </a:xfrm>
            <a:prstGeom prst="rect">
              <a:avLst/>
            </a:prstGeom>
          </p:spPr>
        </p:pic>
      </p:grpSp>
      <p:grpSp>
        <p:nvGrpSpPr>
          <p:cNvPr id="8" name="グループ化 7"/>
          <p:cNvGrpSpPr/>
          <p:nvPr/>
        </p:nvGrpSpPr>
        <p:grpSpPr>
          <a:xfrm>
            <a:off x="7259116" y="4896961"/>
            <a:ext cx="1608670" cy="869334"/>
            <a:chOff x="6858158" y="4900692"/>
            <a:chExt cx="1608670" cy="869334"/>
          </a:xfrm>
        </p:grpSpPr>
        <p:grpSp>
          <p:nvGrpSpPr>
            <p:cNvPr id="55" name="グループ化 54"/>
            <p:cNvGrpSpPr/>
            <p:nvPr/>
          </p:nvGrpSpPr>
          <p:grpSpPr>
            <a:xfrm>
              <a:off x="6858158" y="4900692"/>
              <a:ext cx="1608670" cy="869334"/>
              <a:chOff x="1326426" y="3967972"/>
              <a:chExt cx="1608670" cy="869334"/>
            </a:xfrm>
          </p:grpSpPr>
          <p:sp>
            <p:nvSpPr>
              <p:cNvPr id="56" name="楕円 55"/>
              <p:cNvSpPr/>
              <p:nvPr/>
            </p:nvSpPr>
            <p:spPr>
              <a:xfrm>
                <a:off x="1326426" y="4181298"/>
                <a:ext cx="1608670" cy="656008"/>
              </a:xfrm>
              <a:prstGeom prst="ellipse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1705003" y="3967972"/>
                <a:ext cx="851515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400" b="1" u="sng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本校</a:t>
                </a:r>
                <a:r>
                  <a:rPr lang="ja-JP" altLang="en-US" sz="12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生徒</a:t>
                </a:r>
              </a:p>
            </p:txBody>
          </p:sp>
        </p:grpSp>
        <p:pic>
          <p:nvPicPr>
            <p:cNvPr id="80" name="図 7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66761" y="5220234"/>
              <a:ext cx="243042" cy="435957"/>
            </a:xfrm>
            <a:prstGeom prst="rect">
              <a:avLst/>
            </a:prstGeom>
          </p:spPr>
        </p:pic>
        <p:pic>
          <p:nvPicPr>
            <p:cNvPr id="81" name="図 8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424804" y="5210785"/>
              <a:ext cx="243042" cy="435957"/>
            </a:xfrm>
            <a:prstGeom prst="rect">
              <a:avLst/>
            </a:prstGeom>
          </p:spPr>
        </p:pic>
        <p:pic>
          <p:nvPicPr>
            <p:cNvPr id="82" name="図 8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68706" y="5229681"/>
              <a:ext cx="243042" cy="435957"/>
            </a:xfrm>
            <a:prstGeom prst="rect">
              <a:avLst/>
            </a:prstGeom>
          </p:spPr>
        </p:pic>
        <p:pic>
          <p:nvPicPr>
            <p:cNvPr id="83" name="図 8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927609" y="5220233"/>
              <a:ext cx="243042" cy="435957"/>
            </a:xfrm>
            <a:prstGeom prst="rect">
              <a:avLst/>
            </a:prstGeom>
          </p:spPr>
        </p:pic>
      </p:grpSp>
      <p:grpSp>
        <p:nvGrpSpPr>
          <p:cNvPr id="3" name="グループ化 2"/>
          <p:cNvGrpSpPr/>
          <p:nvPr/>
        </p:nvGrpSpPr>
        <p:grpSpPr>
          <a:xfrm>
            <a:off x="2705254" y="4890362"/>
            <a:ext cx="1700877" cy="861444"/>
            <a:chOff x="1713872" y="4839712"/>
            <a:chExt cx="1700877" cy="861444"/>
          </a:xfrm>
        </p:grpSpPr>
        <p:grpSp>
          <p:nvGrpSpPr>
            <p:cNvPr id="54" name="グループ化 53"/>
            <p:cNvGrpSpPr/>
            <p:nvPr/>
          </p:nvGrpSpPr>
          <p:grpSpPr>
            <a:xfrm>
              <a:off x="1713872" y="4839712"/>
              <a:ext cx="1700877" cy="861444"/>
              <a:chOff x="1344351" y="4852337"/>
              <a:chExt cx="1700877" cy="861444"/>
            </a:xfrm>
          </p:grpSpPr>
          <p:sp>
            <p:nvSpPr>
              <p:cNvPr id="34" name="楕円 33"/>
              <p:cNvSpPr/>
              <p:nvPr/>
            </p:nvSpPr>
            <p:spPr>
              <a:xfrm>
                <a:off x="1344351" y="5057773"/>
                <a:ext cx="1608670" cy="65600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38" name="正方形/長方形 37"/>
              <p:cNvSpPr/>
              <p:nvPr/>
            </p:nvSpPr>
            <p:spPr>
              <a:xfrm>
                <a:off x="1475568" y="4852337"/>
                <a:ext cx="15696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400" b="1" u="sng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ペアリング校</a:t>
                </a:r>
                <a:r>
                  <a:rPr lang="ja-JP" altLang="en-US" sz="12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生徒</a:t>
                </a:r>
              </a:p>
            </p:txBody>
          </p:sp>
        </p:grpSp>
        <p:pic>
          <p:nvPicPr>
            <p:cNvPr id="84" name="図 8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37232" y="5181460"/>
              <a:ext cx="243042" cy="435957"/>
            </a:xfrm>
            <a:prstGeom prst="rect">
              <a:avLst/>
            </a:prstGeom>
          </p:spPr>
        </p:pic>
        <p:pic>
          <p:nvPicPr>
            <p:cNvPr id="85" name="図 84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195275" y="5172011"/>
              <a:ext cx="243042" cy="435957"/>
            </a:xfrm>
            <a:prstGeom prst="rect">
              <a:avLst/>
            </a:prstGeom>
          </p:spPr>
        </p:pic>
        <p:pic>
          <p:nvPicPr>
            <p:cNvPr id="86" name="図 85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439177" y="5190907"/>
              <a:ext cx="243042" cy="435957"/>
            </a:xfrm>
            <a:prstGeom prst="rect">
              <a:avLst/>
            </a:prstGeom>
          </p:spPr>
        </p:pic>
        <p:pic>
          <p:nvPicPr>
            <p:cNvPr id="87" name="図 86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698080" y="5181459"/>
              <a:ext cx="243042" cy="435957"/>
            </a:xfrm>
            <a:prstGeom prst="rect">
              <a:avLst/>
            </a:prstGeom>
          </p:spPr>
        </p:pic>
        <p:pic>
          <p:nvPicPr>
            <p:cNvPr id="88" name="図 87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915042" y="5172010"/>
              <a:ext cx="243042" cy="435957"/>
            </a:xfrm>
            <a:prstGeom prst="rect">
              <a:avLst/>
            </a:prstGeom>
          </p:spPr>
        </p:pic>
      </p:grpSp>
      <p:grpSp>
        <p:nvGrpSpPr>
          <p:cNvPr id="7" name="グループ化 6"/>
          <p:cNvGrpSpPr/>
          <p:nvPr/>
        </p:nvGrpSpPr>
        <p:grpSpPr>
          <a:xfrm>
            <a:off x="7186844" y="4058010"/>
            <a:ext cx="1700877" cy="861444"/>
            <a:chOff x="6901352" y="4048009"/>
            <a:chExt cx="1700877" cy="861444"/>
          </a:xfrm>
        </p:grpSpPr>
        <p:grpSp>
          <p:nvGrpSpPr>
            <p:cNvPr id="62" name="グループ化 61"/>
            <p:cNvGrpSpPr/>
            <p:nvPr/>
          </p:nvGrpSpPr>
          <p:grpSpPr>
            <a:xfrm>
              <a:off x="6901352" y="4048009"/>
              <a:ext cx="1700877" cy="861444"/>
              <a:chOff x="1344351" y="4852337"/>
              <a:chExt cx="1700877" cy="861444"/>
            </a:xfrm>
          </p:grpSpPr>
          <p:sp>
            <p:nvSpPr>
              <p:cNvPr id="63" name="楕円 62"/>
              <p:cNvSpPr/>
              <p:nvPr/>
            </p:nvSpPr>
            <p:spPr>
              <a:xfrm>
                <a:off x="1344351" y="5057773"/>
                <a:ext cx="1608670" cy="656008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1475568" y="4852337"/>
                <a:ext cx="1569660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ja-JP" altLang="en-US" sz="1400" b="1" u="sng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ペアリング校</a:t>
                </a:r>
                <a:r>
                  <a:rPr lang="ja-JP" altLang="en-US" sz="1200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生徒</a:t>
                </a:r>
              </a:p>
            </p:txBody>
          </p:sp>
        </p:grpSp>
        <p:pic>
          <p:nvPicPr>
            <p:cNvPr id="89" name="図 88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10102" y="4381266"/>
              <a:ext cx="243042" cy="435957"/>
            </a:xfrm>
            <a:prstGeom prst="rect">
              <a:avLst/>
            </a:prstGeom>
          </p:spPr>
        </p:pic>
        <p:pic>
          <p:nvPicPr>
            <p:cNvPr id="90" name="図 89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368145" y="4371817"/>
              <a:ext cx="243042" cy="435957"/>
            </a:xfrm>
            <a:prstGeom prst="rect">
              <a:avLst/>
            </a:prstGeom>
          </p:spPr>
        </p:pic>
        <p:pic>
          <p:nvPicPr>
            <p:cNvPr id="91" name="図 90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12047" y="4390713"/>
              <a:ext cx="243042" cy="435957"/>
            </a:xfrm>
            <a:prstGeom prst="rect">
              <a:avLst/>
            </a:prstGeom>
          </p:spPr>
        </p:pic>
        <p:pic>
          <p:nvPicPr>
            <p:cNvPr id="92" name="図 91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870950" y="4381265"/>
              <a:ext cx="243042" cy="435957"/>
            </a:xfrm>
            <a:prstGeom prst="rect">
              <a:avLst/>
            </a:prstGeom>
          </p:spPr>
        </p:pic>
        <p:pic>
          <p:nvPicPr>
            <p:cNvPr id="93" name="図 92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087912" y="4371816"/>
              <a:ext cx="243042" cy="435957"/>
            </a:xfrm>
            <a:prstGeom prst="rect">
              <a:avLst/>
            </a:prstGeom>
          </p:spPr>
        </p:pic>
      </p:grpSp>
      <p:grpSp>
        <p:nvGrpSpPr>
          <p:cNvPr id="13" name="グループ化 12"/>
          <p:cNvGrpSpPr/>
          <p:nvPr/>
        </p:nvGrpSpPr>
        <p:grpSpPr>
          <a:xfrm>
            <a:off x="474643" y="4235687"/>
            <a:ext cx="2116214" cy="1578460"/>
            <a:chOff x="192707" y="4238205"/>
            <a:chExt cx="2116214" cy="1578460"/>
          </a:xfrm>
        </p:grpSpPr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1BF93CF5-06E0-2D93-20A3-9A7330516BA9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4250" b="95500" l="9375" r="89509">
                          <a14:foregroundMark x1="48214" y1="4250" x2="48214" y2="4250"/>
                          <a14:foregroundMark x1="35938" y1="92125" x2="35938" y2="92125"/>
                          <a14:foregroundMark x1="31696" y1="94875" x2="31696" y2="94875"/>
                          <a14:foregroundMark x1="71652" y1="95500" x2="71652" y2="95500"/>
                          <a14:foregroundMark x1="49777" y1="7125" x2="49777" y2="7125"/>
                          <a14:foregroundMark x1="52679" y1="5500" x2="52679" y2="5500"/>
                        </a14:backgroundRemoval>
                      </a14:imgEffect>
                    </a14:imgLayer>
                  </a14:imgProps>
                </a:ext>
              </a:extLst>
            </a:blip>
            <a:stretch>
              <a:fillRect/>
            </a:stretch>
          </p:blipFill>
          <p:spPr>
            <a:xfrm>
              <a:off x="334974" y="4238205"/>
              <a:ext cx="611790" cy="1092481"/>
            </a:xfrm>
            <a:prstGeom prst="rect">
              <a:avLst/>
            </a:prstGeom>
          </p:spPr>
        </p:pic>
        <p:sp>
          <p:nvSpPr>
            <p:cNvPr id="35" name="正方形/長方形 34"/>
            <p:cNvSpPr/>
            <p:nvPr/>
          </p:nvSpPr>
          <p:spPr>
            <a:xfrm>
              <a:off x="192707" y="5187148"/>
              <a:ext cx="1107996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ja-JP" altLang="en-US" u="sng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本校</a:t>
              </a:r>
              <a:r>
                <a:rPr kumimoji="1" lang="ja-JP" altLang="en-US" sz="1200" u="sng" dirty="0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の教員</a:t>
              </a:r>
              <a:endParaRPr lang="ja-JP" altLang="en-US" dirty="0"/>
            </a:p>
          </p:txBody>
        </p:sp>
        <p:grpSp>
          <p:nvGrpSpPr>
            <p:cNvPr id="10" name="グループ化 9"/>
            <p:cNvGrpSpPr/>
            <p:nvPr/>
          </p:nvGrpSpPr>
          <p:grpSpPr>
            <a:xfrm>
              <a:off x="550896" y="5508888"/>
              <a:ext cx="1758025" cy="307777"/>
              <a:chOff x="80996" y="5508888"/>
              <a:chExt cx="1758025" cy="307777"/>
            </a:xfrm>
          </p:grpSpPr>
          <p:sp>
            <p:nvSpPr>
              <p:cNvPr id="23" name="正方形/長方形 22"/>
              <p:cNvSpPr/>
              <p:nvPr/>
            </p:nvSpPr>
            <p:spPr>
              <a:xfrm>
                <a:off x="80996" y="5581772"/>
                <a:ext cx="642344" cy="169277"/>
              </a:xfrm>
              <a:prstGeom prst="rect">
                <a:avLst/>
              </a:prstGeom>
              <a:noFill/>
              <a:ln w="12700">
                <a:noFill/>
                <a:prstDash val="sysDash"/>
              </a:ln>
            </p:spPr>
            <p:txBody>
              <a:bodyPr vert="horz" wrap="square" lIns="36000" tIns="0" rIns="36000" bIns="0" anchor="ctr" anchorCtr="0">
                <a:spAutoFit/>
              </a:bodyPr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ja-JP" altLang="en-US" sz="1100" b="1" dirty="0">
                    <a:latin typeface="Meiryo UI" panose="020B0604030504040204" pitchFamily="34" charset="-128"/>
                    <a:ea typeface="Meiryo UI" panose="020B0604030504040204" pitchFamily="34" charset="-128"/>
                  </a:rPr>
                  <a:t>もしくは</a:t>
                </a:r>
                <a:endParaRPr kumimoji="0" lang="ja-JP" altLang="en-US" sz="11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eiryo UI" panose="020B0604030504040204" pitchFamily="34" charset="-128"/>
                  <a:ea typeface="Meiryo UI" panose="020B0604030504040204" pitchFamily="34" charset="-128"/>
                </a:endParaRPr>
              </a:p>
            </p:txBody>
          </p:sp>
          <p:sp>
            <p:nvSpPr>
              <p:cNvPr id="73" name="正方形/長方形 72"/>
              <p:cNvSpPr/>
              <p:nvPr/>
            </p:nvSpPr>
            <p:spPr>
              <a:xfrm>
                <a:off x="577137" y="5508888"/>
                <a:ext cx="1261884" cy="30777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kumimoji="1" lang="ja-JP" altLang="en-US" sz="1400" u="sng" dirty="0">
                    <a:latin typeface="BIZ UDゴシック" panose="020B0400000000000000" pitchFamily="49" charset="-128"/>
                    <a:ea typeface="BIZ UDゴシック" panose="020B0400000000000000" pitchFamily="49" charset="-128"/>
                  </a:rPr>
                  <a:t>専門的指導者</a:t>
                </a:r>
                <a:endParaRPr lang="ja-JP" altLang="en-US" sz="1400" dirty="0"/>
              </a:p>
            </p:txBody>
          </p:sp>
        </p:grpSp>
        <p:pic>
          <p:nvPicPr>
            <p:cNvPr id="94" name="Picture 4" descr="学校安全フリーイラスト集（人物1）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579" r="19407"/>
            <a:stretch/>
          </p:blipFill>
          <p:spPr bwMode="auto">
            <a:xfrm>
              <a:off x="1268937" y="4244734"/>
              <a:ext cx="707731" cy="10885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8" name="左右矢印 17"/>
          <p:cNvSpPr/>
          <p:nvPr/>
        </p:nvSpPr>
        <p:spPr>
          <a:xfrm>
            <a:off x="2563729" y="3150669"/>
            <a:ext cx="2897435" cy="53452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必要な個人情報を共有</a:t>
            </a:r>
          </a:p>
        </p:txBody>
      </p:sp>
    </p:spTree>
    <p:extLst>
      <p:ext uri="{BB962C8B-B14F-4D97-AF65-F5344CB8AC3E}">
        <p14:creationId xmlns:p14="http://schemas.microsoft.com/office/powerpoint/2010/main" val="3423071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</TotalTime>
  <Words>190</Words>
  <Application>Microsoft Office PowerPoint</Application>
  <PresentationFormat>画面に合わせる (4:3)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BIZ UDゴシック</vt:lpstr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大中　真太郎</dc:creator>
  <cp:lastModifiedBy>中田　将人</cp:lastModifiedBy>
  <cp:revision>14</cp:revision>
  <cp:lastPrinted>2023-01-30T07:31:23Z</cp:lastPrinted>
  <dcterms:created xsi:type="dcterms:W3CDTF">2023-01-27T08:55:19Z</dcterms:created>
  <dcterms:modified xsi:type="dcterms:W3CDTF">2024-07-30T11:54:30Z</dcterms:modified>
</cp:coreProperties>
</file>